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Default Extension="mp4" ContentType="video/unknown"/>
  <Default Extension="png" ContentType="image/png"/>
  <Default Extension="gif" ContentType="image/gif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7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65" r:id="rId20"/>
    <p:sldId id="257" r:id="rId21"/>
    <p:sldId id="258" r:id="rId22"/>
    <p:sldId id="259" r:id="rId23"/>
    <p:sldId id="266" r:id="rId24"/>
    <p:sldId id="267" r:id="rId25"/>
    <p:sldId id="260" r:id="rId26"/>
    <p:sldId id="261" r:id="rId27"/>
    <p:sldId id="262" r:id="rId28"/>
    <p:sldId id="263" r:id="rId29"/>
    <p:sldId id="264" r:id="rId30"/>
    <p:sldId id="268" r:id="rId31"/>
    <p:sldId id="269" r:id="rId32"/>
    <p:sldId id="270" r:id="rId33"/>
    <p:sldId id="27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51" Type="http://schemas.openxmlformats.org/officeDocument/2006/relationships/viewProps" Target="viewProps.xml"></Relationship><Relationship Id="rId5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4235714141.jpe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23531538145.png"></Relationship><Relationship Id="rId3" Type="http://schemas.openxmlformats.org/officeDocument/2006/relationships/image" Target="../media/fImage3146291563281.png"></Relationship><Relationship Id="rId4" Type="http://schemas.openxmlformats.org/officeDocument/2006/relationships/image" Target="../media/fImage6274021596827.png"></Relationship><Relationship Id="rId5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82491629961.png"></Relationship><Relationship Id="rId3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6027165491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24121962995.png"></Relationship><Relationship Id="rId3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40831971942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96561984827.png"></Relationship><Relationship Id="rId3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6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848811758467.png"></Relationship><Relationship Id="rId3" Type="http://schemas.openxmlformats.org/officeDocument/2006/relationships/video" Target="../media/media13753297.mp4"></Relationship><Relationship Id="rId4" Type="http://schemas.microsoft.com/office/2007/relationships/media" Target="../media/media13753297.mp4"></Relationship><Relationship Id="rId5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32801426334.jpeg"></Relationship><Relationship Id="rId3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47311436500.jpe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49641449169.jpeg"></Relationship><Relationship Id="rId3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490421765724.png"></Relationship><Relationship Id="rId3" Type="http://schemas.openxmlformats.org/officeDocument/2006/relationships/video" Target="../media/media22893021.mp4"></Relationship><Relationship Id="rId4" Type="http://schemas.microsoft.com/office/2007/relationships/media" Target="../media/media22893021.mp4"></Relationship><Relationship Id="rId5" Type="http://schemas.openxmlformats.org/officeDocument/2006/relationships/image" Target="../media/fImage5666801771478.png"></Relationship><Relationship Id="rId6" Type="http://schemas.openxmlformats.org/officeDocument/2006/relationships/video" Target="../media/media32023039.mp4"></Relationship><Relationship Id="rId7" Type="http://schemas.microsoft.com/office/2007/relationships/media" Target="../media/media32023039.mp4"></Relationship><Relationship Id="rId8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987441789358.png"></Relationship><Relationship Id="rId3" Type="http://schemas.openxmlformats.org/officeDocument/2006/relationships/video" Target="../media/media41505051.mp4"></Relationship><Relationship Id="rId4" Type="http://schemas.microsoft.com/office/2007/relationships/media" Target="../media/media41505051.mp4"></Relationship><Relationship Id="rId5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92418371476962.gif"></Relationship><Relationship Id="rId3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20051484464.png"></Relationship><Relationship Id="rId3" Type="http://schemas.openxmlformats.org/officeDocument/2006/relationships/image" Target="../media/fImage1165011495705.png"></Relationship><Relationship Id="rId4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090295" y="465264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/>
              <a:t>입력</a:t>
            </a:r>
            <a:endParaRPr lang="ko-KR" altLang="en-US" sz="3200"/>
          </a:p>
          <a:p>
            <a:pPr marL="0" indent="0" latinLnBrk="0">
              <a:buFontTx/>
              <a:buNone/>
            </a:pPr>
            <a:r>
              <a:rPr lang="ko-KR" altLang="en-US" sz="3200"/>
              <a:t>젯슨나노 카메라모듈 입력값을 </a:t>
            </a:r>
            <a:r>
              <a:rPr sz="3200">
                <a:solidFill>
                  <a:srgbClr val="000000"/>
                </a:solidFill>
                <a:latin typeface="맑은 고딕" charset="0"/>
                <a:ea typeface="맑은 고딕" charset="0"/>
              </a:rPr>
              <a:t>gstreamer_pipeline을 이용하여 전달 인자</a:t>
            </a:r>
            <a:r>
              <a:rPr lang="ko-KR" sz="3200">
                <a:solidFill>
                  <a:srgbClr val="000000"/>
                </a:solidFill>
                <a:latin typeface="맑은 고딕" charset="0"/>
                <a:ea typeface="맑은 고딕" charset="0"/>
              </a:rPr>
              <a:t>를 받고</a:t>
            </a:r>
            <a:r>
              <a:rPr sz="3200">
                <a:solidFill>
                  <a:srgbClr val="000000"/>
                </a:solidFill>
                <a:latin typeface="맑은 고딕" charset="0"/>
                <a:ea typeface="맑은 고딕" charset="0"/>
              </a:rPr>
              <a:t> 카메라를 실행시</a:t>
            </a:r>
            <a:r>
              <a:rPr lang="ko-KR" sz="3200">
                <a:solidFill>
                  <a:srgbClr val="000000"/>
                </a:solidFill>
                <a:latin typeface="맑은 고딕" charset="0"/>
                <a:ea typeface="맑은 고딕" charset="0"/>
              </a:rPr>
              <a:t>켜 받는다.</a:t>
            </a:r>
            <a:endParaRPr lang="ko-KR" altLang="en-US" sz="32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13"/>
          <p:cNvSpPr txBox="1">
            <a:spLocks/>
          </p:cNvSpPr>
          <p:nvPr/>
        </p:nvSpPr>
        <p:spPr>
          <a:xfrm rot="0">
            <a:off x="3810000" y="2286000"/>
            <a:ext cx="4572635" cy="4197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just" defTabSz="508000" latinLnBrk="1"/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16" descr="C:/Users/admin/AppData/Roaming/PolarisOffice/ETemp/115504_11927456/fImage42357141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0560" y="-312420"/>
            <a:ext cx="6850380" cy="47898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689100" y="491109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경로 확률 표준편차 계산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추출된 특징들을 통해 주행가능 경로 추적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26" descr="C:/Users/admin/AppData/Roaming/PolarisOffice/ETemp/115504_11927456/fImage132353153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92275" y="615315"/>
            <a:ext cx="2145665" cy="3616325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5" name="그림 28" descr="C:/Users/admin/AppData/Roaming/PolarisOffice/ETemp/115504_11927456/fImage314629156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24580" y="675005"/>
            <a:ext cx="4961890" cy="3285490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6" name="그림 30" descr="C:/Users/admin/AppData/Roaming/PolarisOffice/ETemp/115504_11927456/fImage627402159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6690" y="530225"/>
            <a:ext cx="5982335" cy="4252595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689100" y="461200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운전모델 출력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계산된 데이터를 사용하여 eval frame함수가 운전모델출력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출력된 모델은 ZMQ포트 8009로 게시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2" descr="C:/Users/admin/AppData/Roaming/PolarisOffice/ETemp/115504_11927456/fImage418249162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t="5748"/>
          <a:stretch>
            <a:fillRect/>
          </a:stretch>
        </p:blipFill>
        <p:spPr>
          <a:xfrm rot="0">
            <a:off x="2917190" y="-326390"/>
            <a:ext cx="6703695" cy="4844415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2110740" y="402717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풀스택 아키텍처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센서로 입력되어 계산된 차량외부환경은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계산되어 운전모델로 출력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출력된 모델은 특정 포트를 통해 전달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4" descr="C:/Users/admin/AppData/Roaming/PolarisOffice/ETemp/115504_11927456/fImage56027165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2495" y="817880"/>
            <a:ext cx="9207500" cy="2611755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689100" y="461200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속도값 전송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게시된 운전모델을 메세지 전송방식으로 전송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제한사항으로 인해 실제 데이터가 아닌 전송방식만 구현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40" descr="C:/Users/admin/AppData/Roaming/PolarisOffice/ETemp/115504_11927456/fImage42412196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9370" y="-209550"/>
            <a:ext cx="8311515" cy="4655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689100" y="461200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속도값 수신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게시된 속도모델을 수신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41" descr="C:/Users/admin/AppData/Roaming/PolarisOffice/ETemp/115504_11927456/fImage24083197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62100" y="426720"/>
            <a:ext cx="9068435" cy="3877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689100" y="461200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속도에 따른 가중치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전송받은 속도를 표시하고 운전자 상태에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속도에 따른 가중치를 가산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42" descr="C:/Users/admin/AppData/Roaming/PolarisOffice/ETemp/115504_11927456/fImage49656198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98650" y="7620"/>
            <a:ext cx="8722360" cy="4453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30350" y="500380"/>
            <a:ext cx="9144635" cy="58502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최종 시연영상 아직 마무리안함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개발 제한사항으로 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1운전모델구하기어려움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&gt;자율주행에서 처리된 운전모델을 사용하겠다는 개념만 정립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2젯슨나노보드의 한계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&gt;얼굴인식까지는 괜찮았으나 메세지 전송 통로를 여는 순간 기능이 눈에 띄게 떨어짐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&gt;사실상 속도측정까지 하는것은 무리고 전체의 운전모델에서 속도값을 수신하는 빈도수를 줄여서 운전자 상태만 확인하는 선에서 멈춰야 한다고 판단됨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30350" y="519938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카메라 인식 시연영상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KakaoTalk_20210606_005423286" descr="C:/Users/admin/AppData/Roaming/PolarisOffice/ETemp/115504_11927456/fImage384881175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9100" y="-317500"/>
            <a:ext cx="8115935" cy="4572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777240" y="3305810"/>
            <a:ext cx="9144635" cy="272224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0" indent="0" latinLnBrk="0">
              <a:buFontTx/>
              <a:buNone/>
            </a:pPr>
            <a:r>
              <a:rPr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색반</a:t>
            </a:r>
            <a:r>
              <a:rPr lang="ko-KR"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전 및 속도개선1</a:t>
            </a:r>
            <a:endParaRPr lang="ko-KR" altLang="en-US" sz="4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얼굴 인식 속도 개선을 위하여 opencv의 resize 함수를 이용하여 이미지의 크기(프레임 값)를 1/4로 줄인다.</a:t>
            </a:r>
            <a:endParaRPr lang="ko-KR" altLang="en-US" sz="4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read 함수로 읽어 들인 이미지(프레임)는 BGR 값으로 색상이 반전된 </a:t>
            </a:r>
            <a:r>
              <a:rPr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값이므</a:t>
            </a:r>
            <a:r>
              <a:rPr lang="ko-KR"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로</a:t>
            </a:r>
            <a:r>
              <a:rPr sz="4800">
                <a:solidFill>
                  <a:srgbClr val="000000"/>
                </a:solidFill>
                <a:latin typeface="맑은 고딕" charset="0"/>
                <a:ea typeface="맑은 고딕" charset="0"/>
              </a:rPr>
              <a:t> BGR 값들을 RGB 값으로 반전시켜준다.</a:t>
            </a:r>
            <a:endParaRPr lang="ko-KR" altLang="en-US" sz="4800">
              <a:latin typeface="+mn-lt"/>
              <a:ea typeface="+mn-ea"/>
              <a:cs typeface="+mn-cs"/>
            </a:endParaRPr>
          </a:p>
        </p:txBody>
      </p:sp>
      <p:pic>
        <p:nvPicPr>
          <p:cNvPr id="4" name="그림 17" descr="C:/Users/admin/AppData/Roaming/PolarisOffice/ETemp/115504_11927456/fImage23280142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725" y="631825"/>
            <a:ext cx="11476355" cy="1899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82905" y="4053840"/>
            <a:ext cx="9918700" cy="25596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얼굴인식 및 속도개선2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앞</a:t>
            </a: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서 설명한 특징추출 방식을 이용해 얼굴의 위치를 찾아낸후 인코딩하여 변수값에 저장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r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gb_small_frame 이므로 더 빠른 속도로 찾을 수 있다.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데이터 셋과 비교를 통해 안전한 상태로 인식하게 되면 face_name 리스트에 “safe”를 추가하게 되고 안전하지 않은 상태라면 “dangerous” 추가한다.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얼굴을 인식</a:t>
            </a: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할때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process_this_frame 변수를 이용하여 이미지 프레임을 4번 보낼 때 1번꼴로 수행하도록 하여 속도를 개선하였다.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sp>
        <p:nvSpPr>
          <p:cNvPr id="5" name="도형 7"/>
          <p:cNvSpPr>
            <a:spLocks/>
          </p:cNvSpPr>
          <p:nvPr/>
        </p:nvSpPr>
        <p:spPr>
          <a:xfrm rot="0">
            <a:off x="1305560" y="3126105"/>
            <a:ext cx="4686935" cy="229235"/>
          </a:xfrm>
          <a:prstGeom prst="rect"/>
          <a:noFill/>
          <a:ln w="444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defTabSz="508000" hangingPunct="1"/>
            <a:endParaRPr lang="ko-KR" altLang="en-US"/>
          </a:p>
        </p:txBody>
      </p:sp>
      <p:sp>
        <p:nvSpPr>
          <p:cNvPr id="6" name="도형 8"/>
          <p:cNvSpPr>
            <a:spLocks/>
          </p:cNvSpPr>
          <p:nvPr/>
        </p:nvSpPr>
        <p:spPr>
          <a:xfrm rot="0">
            <a:off x="1094105" y="2897505"/>
            <a:ext cx="1734185" cy="136525"/>
          </a:xfrm>
          <a:prstGeom prst="rect"/>
          <a:noFill/>
          <a:ln w="444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defTabSz="508000" hangingPunct="1"/>
            <a:endParaRPr lang="ko-KR" altLang="en-US"/>
          </a:p>
        </p:txBody>
      </p:sp>
      <p:sp>
        <p:nvSpPr>
          <p:cNvPr id="7" name="도형 9"/>
          <p:cNvSpPr>
            <a:spLocks/>
          </p:cNvSpPr>
          <p:nvPr/>
        </p:nvSpPr>
        <p:spPr>
          <a:xfrm rot="0">
            <a:off x="1115695" y="5766435"/>
            <a:ext cx="1310640" cy="113665"/>
          </a:xfrm>
          <a:prstGeom prst="rect"/>
          <a:noFill/>
          <a:ln w="444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defTabSz="508000" hangingPunct="1"/>
            <a:endParaRPr lang="ko-KR" altLang="en-US"/>
          </a:p>
        </p:txBody>
      </p:sp>
      <p:pic>
        <p:nvPicPr>
          <p:cNvPr id="10" name="그림 18" descr="C:/Users/admin/AppData/Roaming/PolarisOffice/ETemp/115504_11927456/fImage54731143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2200" y="-756920"/>
            <a:ext cx="8119745" cy="44996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28930" y="4081145"/>
            <a:ext cx="10638790" cy="2532380"/>
          </a:xfrm>
          <a:prstGeom prst="rect"/>
        </p:spPr>
        <p:txBody>
          <a:bodyPr wrap="square" lIns="91440" tIns="45720" rIns="91440" bIns="45720" numCol="1" vert="horz" anchor="t">
            <a:normAutofit fontScale="40000" lnSpcReduction="0"/>
          </a:bodyPr>
          <a:lstStyle/>
          <a:p>
            <a:pPr marL="0" indent="0" latinLnBrk="0">
              <a:buFontTx/>
              <a:buNone/>
            </a:pPr>
            <a:r>
              <a:rPr lang="ko-KR" sz="5400">
                <a:solidFill>
                  <a:srgbClr val="000000"/>
                </a:solidFill>
                <a:latin typeface="맑은 고딕" charset="0"/>
                <a:ea typeface="맑은 고딕" charset="0"/>
              </a:rPr>
              <a:t>출력</a:t>
            </a:r>
            <a:endParaRPr lang="ko-KR" altLang="en-US" sz="5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5400">
                <a:solidFill>
                  <a:srgbClr val="000000"/>
                </a:solidFill>
                <a:latin typeface="맑은 고딕" charset="0"/>
                <a:ea typeface="맑은 고딕" charset="0"/>
              </a:rPr>
              <a:t>실제 카메라 영상에 출력할 때는 원래 크기로 만들어야 한다.</a:t>
            </a:r>
            <a:endParaRPr lang="ko-KR" altLang="en-US" sz="5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5400">
                <a:solidFill>
                  <a:srgbClr val="000000"/>
                </a:solidFill>
                <a:latin typeface="맑은 고딕" charset="0"/>
                <a:ea typeface="맑은 고딕" charset="0"/>
              </a:rPr>
              <a:t>각각의 위치 값에 4를 곱하여  얼굴 부분에 사각형을 그린다.</a:t>
            </a:r>
            <a:endParaRPr lang="ko-KR" altLang="en-US" sz="5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5400">
                <a:solidFill>
                  <a:srgbClr val="000000"/>
                </a:solidFill>
                <a:latin typeface="맑은 고딕" charset="0"/>
                <a:ea typeface="맑은 고딕" charset="0"/>
              </a:rPr>
              <a:t>안전 상태라면(safe) 초록색으로 출력하고 </a:t>
            </a:r>
            <a:endParaRPr lang="ko-KR" altLang="en-US" sz="5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5400">
                <a:solidFill>
                  <a:srgbClr val="000000"/>
                </a:solidFill>
                <a:latin typeface="맑은 고딕" charset="0"/>
                <a:ea typeface="맑은 고딕" charset="0"/>
              </a:rPr>
              <a:t>안전하지 않은 상태라면(dangerous) 빨간색으로 출력한다.</a:t>
            </a:r>
            <a:endParaRPr lang="ko-KR" altLang="en-US" sz="5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5400">
                <a:solidFill>
                  <a:srgbClr val="000000"/>
                </a:solidFill>
                <a:latin typeface="맑은 고딕" charset="0"/>
                <a:ea typeface="맑은 고딕" charset="0"/>
              </a:rPr>
              <a:t>safe, dangerous 문자열을 박스와 함께 출력한다.</a:t>
            </a:r>
            <a:endParaRPr lang="ko-KR" altLang="en-US" sz="5400">
              <a:latin typeface="+mn-lt"/>
              <a:ea typeface="+mn-ea"/>
              <a:cs typeface="+mn-cs"/>
            </a:endParaRPr>
          </a:p>
        </p:txBody>
      </p:sp>
      <p:pic>
        <p:nvPicPr>
          <p:cNvPr id="4" name="그림 19" descr="C:/Users/admin/AppData/Roaming/PolarisOffice/ETemp/115504_11927456/fImage44964144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83030" y="159385"/>
            <a:ext cx="8536940" cy="3705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054100" y="510413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운전자 상태 인식 시연영상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KakaoTalk_20210606_005441785" descr="C:/Users/admin/AppData/Roaming/PolarisOffice/ETemp/115504_11927456/fImage549042176572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4195" y="-2444750"/>
            <a:ext cx="3864610" cy="6858635"/>
          </a:xfrm>
          <a:prstGeom prst="rect"/>
          <a:noFill/>
        </p:spPr>
      </p:pic>
      <p:pic>
        <p:nvPicPr>
          <p:cNvPr id="5" name="KakaoTalk_20210606_005442529" descr="C:/Users/admin/AppData/Roaming/PolarisOffice/ETemp/115504_11927456/fImage5666801771478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01945" y="-2317750"/>
            <a:ext cx="386461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514725" y="342138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속도 개선 시연영상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KakaoTalk_20210606_005506213" descr="C:/Users/admin/AppData/Roaming/PolarisOffice/ETemp/115504_11927456/fImage3987441789358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5195" y="-428625"/>
            <a:ext cx="386461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689100" y="461200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속도측정을 위한 자율주행 플랫폼 openpilot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사물인식을 통한 거리측정및 장애물확인을 자율주행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프로그램을 통해 처리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21" descr="C:/Users/admin/AppData/Roaming/PolarisOffice/ETemp/115504_11927456/fImage19241837147696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91005" y="-4445"/>
            <a:ext cx="7739380" cy="44545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75380" y="259842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SNPE DLC viewer를 사용해 시각화된 오픈파일럿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특징추출 CNN신경망 부분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센서모듈을 통해 입력된 데이터에서 특징을 추출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18" name="그룹 24"/>
          <p:cNvGrpSpPr/>
          <p:nvPr/>
        </p:nvGrpSpPr>
        <p:grpSpPr>
          <a:xfrm rot="0">
            <a:off x="1842135" y="-223520"/>
            <a:ext cx="2928620" cy="6891655"/>
            <a:chOff x="1842135" y="-223520"/>
            <a:chExt cx="2928620" cy="6891655"/>
          </a:xfrm>
        </p:grpSpPr>
        <p:pic>
          <p:nvPicPr>
            <p:cNvPr id="19" name="그림 22" descr="C:/Users/admin/AppData/Roaming/PolarisOffice/ETemp/115504_11927456/fImage112005148446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842135" y="-223520"/>
              <a:ext cx="2921000" cy="3916680"/>
            </a:xfrm>
            <a:prstGeom prst="rect"/>
            <a:noFill/>
            <a:ln w="3175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</p:pic>
        <p:pic>
          <p:nvPicPr>
            <p:cNvPr id="20" name="그림 23" descr="C:/Users/admin/AppData/Roaming/PolarisOffice/ETemp/115504_11927456/fImage1165011495705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842770" y="3472815"/>
              <a:ext cx="2927985" cy="3195320"/>
            </a:xfrm>
            <a:prstGeom prst="rect"/>
            <a:noFill/>
            <a:ln w="3175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seokdm</dc:creator>
  <cp:lastModifiedBy>seokdm</cp:lastModifiedBy>
  <dc:title>PowerPoint 프레젠테이션</dc:title>
  <cp:version>9.103.83.44158</cp:version>
</cp:coreProperties>
</file>